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9"/>
  </p:notesMasterIdLst>
  <p:sldIdLst>
    <p:sldId id="299" r:id="rId2"/>
    <p:sldId id="275" r:id="rId3"/>
    <p:sldId id="276" r:id="rId4"/>
    <p:sldId id="282" r:id="rId5"/>
    <p:sldId id="296" r:id="rId6"/>
    <p:sldId id="297" r:id="rId7"/>
    <p:sldId id="300" r:id="rId8"/>
  </p:sldIdLst>
  <p:sldSz cx="9144000" cy="6858000" type="screen4x3"/>
  <p:notesSz cx="6858000" cy="9144000"/>
  <p:defaultTextStyle>
    <a:defPPr>
      <a:defRPr lang="ar-IQ"/>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663300"/>
    <a:srgbClr val="FFFF66"/>
    <a:srgbClr val="FF00FF"/>
    <a:srgbClr val="3366FF"/>
    <a:srgbClr val="66CCFF"/>
    <a:srgbClr val="808000"/>
    <a:srgbClr val="FF6699"/>
    <a:srgbClr val="FF66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152" autoAdjust="0"/>
    <p:restoredTop sz="93322" autoAdjust="0"/>
  </p:normalViewPr>
  <p:slideViewPr>
    <p:cSldViewPr>
      <p:cViewPr>
        <p:scale>
          <a:sx n="59" d="100"/>
          <a:sy n="59" d="100"/>
        </p:scale>
        <p:origin x="-1878" y="-5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DB97B0F9-32B4-4051-A313-7BA5182953D3}" type="datetimeFigureOut">
              <a:rPr lang="ar-IQ"/>
              <a:pPr>
                <a:defRPr/>
              </a:pPr>
              <a:t>18/04/1440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IQ" noProof="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a:latin typeface="+mn-lt"/>
                <a:cs typeface="+mn-cs"/>
              </a:defRPr>
            </a:lvl1pPr>
          </a:lstStyle>
          <a:p>
            <a:pPr>
              <a:defRPr/>
            </a:pPr>
            <a:fld id="{A1E20BE0-DB13-4BD2-AA37-57E2EE1100D0}" type="slidenum">
              <a:rPr lang="ar-IQ"/>
              <a:pPr>
                <a:defRPr/>
              </a:pPr>
              <a:t>‹#›</a:t>
            </a:fld>
            <a:endParaRPr lang="ar-IQ"/>
          </a:p>
        </p:txBody>
      </p:sp>
    </p:spTree>
    <p:extLst>
      <p:ext uri="{BB962C8B-B14F-4D97-AF65-F5344CB8AC3E}">
        <p14:creationId xmlns:p14="http://schemas.microsoft.com/office/powerpoint/2010/main" val="3612992513"/>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عنوان 28"/>
          <p:cNvSpPr>
            <a:spLocks noGrp="1"/>
          </p:cNvSpPr>
          <p:nvPr>
            <p:ph type="ctrTitle"/>
          </p:nvPr>
        </p:nvSpPr>
        <p:spPr>
          <a:xfrm>
            <a:off x="381000" y="4853411"/>
            <a:ext cx="8458200" cy="1222375"/>
          </a:xfrm>
        </p:spPr>
        <p:txBody>
          <a:bodyPr anchor="t"/>
          <a:lstStyle/>
          <a:p>
            <a:r>
              <a:rPr lang="ar-SA" smtClean="0"/>
              <a:t>انقر لتحرير نمط العنوان الرئيسي</a:t>
            </a:r>
            <a:endParaRPr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5" name="عنصر نائب للتاريخ 15"/>
          <p:cNvSpPr>
            <a:spLocks noGrp="1"/>
          </p:cNvSpPr>
          <p:nvPr>
            <p:ph type="dt" sz="half" idx="10"/>
          </p:nvPr>
        </p:nvSpPr>
        <p:spPr/>
        <p:txBody>
          <a:bodyPr/>
          <a:lstStyle>
            <a:lvl1pPr>
              <a:defRPr/>
            </a:lvl1pPr>
          </a:lstStyle>
          <a:p>
            <a:pPr>
              <a:defRPr/>
            </a:pPr>
            <a:fld id="{57436303-1A76-45A5-AEA1-31D6E249A4D7}" type="datetimeFigureOut">
              <a:rPr lang="ar-IQ"/>
              <a:pPr>
                <a:defRPr/>
              </a:pPr>
              <a:t>18/04/1440</a:t>
            </a:fld>
            <a:endParaRPr lang="ar-IQ"/>
          </a:p>
        </p:txBody>
      </p:sp>
      <p:sp>
        <p:nvSpPr>
          <p:cNvPr id="6" name="عنصر نائب للتذييل 1"/>
          <p:cNvSpPr>
            <a:spLocks noGrp="1"/>
          </p:cNvSpPr>
          <p:nvPr>
            <p:ph type="ftr" sz="quarter" idx="11"/>
          </p:nvPr>
        </p:nvSpPr>
        <p:spPr/>
        <p:txBody>
          <a:bodyPr/>
          <a:lstStyle>
            <a:lvl1pPr>
              <a:defRPr/>
            </a:lvl1pPr>
          </a:lstStyle>
          <a:p>
            <a:pPr>
              <a:defRPr/>
            </a:pPr>
            <a:endParaRPr lang="ar-IQ"/>
          </a:p>
        </p:txBody>
      </p:sp>
      <p:sp>
        <p:nvSpPr>
          <p:cNvPr id="7" name="عنصر نائب لرقم الشريحة 14"/>
          <p:cNvSpPr>
            <a:spLocks noGrp="1"/>
          </p:cNvSpPr>
          <p:nvPr>
            <p:ph type="sldNum" sz="quarter" idx="12"/>
          </p:nvPr>
        </p:nvSpPr>
        <p:spPr>
          <a:xfrm>
            <a:off x="8229600" y="6473825"/>
            <a:ext cx="758825" cy="247650"/>
          </a:xfrm>
        </p:spPr>
        <p:txBody>
          <a:bodyPr/>
          <a:lstStyle>
            <a:lvl1pPr>
              <a:defRPr/>
            </a:lvl1pPr>
          </a:lstStyle>
          <a:p>
            <a:pPr>
              <a:defRPr/>
            </a:pPr>
            <a:fld id="{C1EE8283-9765-4B72-BB1F-73B2A2ED9308}" type="slidenum">
              <a:rPr lang="ar-IQ"/>
              <a:pPr>
                <a:defRPr/>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10"/>
          <p:cNvSpPr>
            <a:spLocks noGrp="1"/>
          </p:cNvSpPr>
          <p:nvPr>
            <p:ph type="dt" sz="half" idx="10"/>
          </p:nvPr>
        </p:nvSpPr>
        <p:spPr/>
        <p:txBody>
          <a:bodyPr/>
          <a:lstStyle>
            <a:lvl1pPr>
              <a:defRPr/>
            </a:lvl1pPr>
          </a:lstStyle>
          <a:p>
            <a:pPr>
              <a:defRPr/>
            </a:pPr>
            <a:fld id="{19E69396-4587-4E9E-A327-0213BD5718C8}" type="datetimeFigureOut">
              <a:rPr lang="ar-IQ"/>
              <a:pPr>
                <a:defRPr/>
              </a:pPr>
              <a:t>18/04/1440</a:t>
            </a:fld>
            <a:endParaRPr lang="ar-IQ"/>
          </a:p>
        </p:txBody>
      </p:sp>
      <p:sp>
        <p:nvSpPr>
          <p:cNvPr id="5" name="عنصر نائب للتذييل 27"/>
          <p:cNvSpPr>
            <a:spLocks noGrp="1"/>
          </p:cNvSpPr>
          <p:nvPr>
            <p:ph type="ftr" sz="quarter" idx="11"/>
          </p:nvPr>
        </p:nvSpPr>
        <p:spPr/>
        <p:txBody>
          <a:bodyPr/>
          <a:lstStyle>
            <a:lvl1pPr>
              <a:defRPr/>
            </a:lvl1pPr>
          </a:lstStyle>
          <a:p>
            <a:pPr>
              <a:defRPr/>
            </a:pPr>
            <a:endParaRPr lang="ar-IQ"/>
          </a:p>
        </p:txBody>
      </p:sp>
      <p:sp>
        <p:nvSpPr>
          <p:cNvPr id="6" name="عنصر نائب لرقم الشريحة 4"/>
          <p:cNvSpPr>
            <a:spLocks noGrp="1"/>
          </p:cNvSpPr>
          <p:nvPr>
            <p:ph type="sldNum" sz="quarter" idx="12"/>
          </p:nvPr>
        </p:nvSpPr>
        <p:spPr/>
        <p:txBody>
          <a:bodyPr/>
          <a:lstStyle>
            <a:lvl1pPr>
              <a:defRPr/>
            </a:lvl1pPr>
          </a:lstStyle>
          <a:p>
            <a:pPr>
              <a:defRPr/>
            </a:pPr>
            <a:fld id="{2E83A20A-87BC-41CC-814C-54819A0F5A3F}" type="slidenum">
              <a:rPr lang="ar-IQ"/>
              <a:pPr>
                <a:defRPr/>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pPr>
              <a:defRPr/>
            </a:pPr>
            <a:fld id="{E417F2CC-19F8-41FA-938B-37DB673B77C8}" type="datetimeFigureOut">
              <a:rPr lang="ar-IQ"/>
              <a:pPr>
                <a:defRPr/>
              </a:pPr>
              <a:t>18/04/1440</a:t>
            </a:fld>
            <a:endParaRPr lang="ar-IQ"/>
          </a:p>
        </p:txBody>
      </p:sp>
      <p:sp>
        <p:nvSpPr>
          <p:cNvPr id="5" name="عنصر نائب للتذييل 4"/>
          <p:cNvSpPr>
            <a:spLocks noGrp="1"/>
          </p:cNvSpPr>
          <p:nvPr>
            <p:ph type="ftr" sz="quarter" idx="11"/>
          </p:nvPr>
        </p:nvSpPr>
        <p:spPr/>
        <p:txBody>
          <a:bodyPr/>
          <a:lstStyle>
            <a:lvl1pPr>
              <a:defRPr/>
            </a:lvl1pPr>
          </a:lstStyle>
          <a:p>
            <a:pPr>
              <a:defRPr/>
            </a:pPr>
            <a:endParaRPr lang="ar-IQ"/>
          </a:p>
        </p:txBody>
      </p:sp>
      <p:sp>
        <p:nvSpPr>
          <p:cNvPr id="6" name="عنصر نائب لرقم الشريحة 5"/>
          <p:cNvSpPr>
            <a:spLocks noGrp="1"/>
          </p:cNvSpPr>
          <p:nvPr>
            <p:ph type="sldNum" sz="quarter" idx="12"/>
          </p:nvPr>
        </p:nvSpPr>
        <p:spPr/>
        <p:txBody>
          <a:bodyPr/>
          <a:lstStyle>
            <a:lvl1pPr>
              <a:defRPr/>
            </a:lvl1pPr>
          </a:lstStyle>
          <a:p>
            <a:pPr>
              <a:defRPr/>
            </a:pPr>
            <a:fld id="{758278E8-2BF2-43AC-B2E9-0B3484665269}" type="slidenum">
              <a:rPr lang="ar-IQ"/>
              <a:pPr>
                <a:defRPr/>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lang="ar-SA" smtClean="0"/>
              <a:t>انقر لتحرير نمط العنوان الرئيسي</a:t>
            </a:r>
            <a:endParaRPr lang="en-US"/>
          </a:p>
        </p:txBody>
      </p:sp>
      <p:sp>
        <p:nvSpPr>
          <p:cNvPr id="27" name="عنصر نائب للمحتوى 26"/>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4"/>
          <p:cNvSpPr>
            <a:spLocks noGrp="1"/>
          </p:cNvSpPr>
          <p:nvPr>
            <p:ph type="dt" sz="half" idx="10"/>
          </p:nvPr>
        </p:nvSpPr>
        <p:spPr/>
        <p:txBody>
          <a:bodyPr/>
          <a:lstStyle>
            <a:lvl1pPr>
              <a:defRPr/>
            </a:lvl1pPr>
          </a:lstStyle>
          <a:p>
            <a:pPr>
              <a:defRPr/>
            </a:pPr>
            <a:fld id="{ECD9B051-81C9-467C-BD8A-BC93A6B0FE30}" type="datetimeFigureOut">
              <a:rPr lang="ar-IQ"/>
              <a:pPr>
                <a:defRPr/>
              </a:pPr>
              <a:t>18/04/1440</a:t>
            </a:fld>
            <a:endParaRPr lang="ar-IQ"/>
          </a:p>
        </p:txBody>
      </p:sp>
      <p:sp>
        <p:nvSpPr>
          <p:cNvPr id="5" name="عنصر نائب للتذييل 18"/>
          <p:cNvSpPr>
            <a:spLocks noGrp="1"/>
          </p:cNvSpPr>
          <p:nvPr>
            <p:ph type="ftr" sz="quarter" idx="11"/>
          </p:nvPr>
        </p:nvSpPr>
        <p:spPr>
          <a:xfrm>
            <a:off x="3581400" y="76200"/>
            <a:ext cx="2895600" cy="288925"/>
          </a:xfrm>
        </p:spPr>
        <p:txBody>
          <a:bodyPr/>
          <a:lstStyle>
            <a:lvl1pPr>
              <a:defRPr/>
            </a:lvl1pPr>
          </a:lstStyle>
          <a:p>
            <a:pPr>
              <a:defRPr/>
            </a:pPr>
            <a:endParaRPr lang="ar-IQ"/>
          </a:p>
        </p:txBody>
      </p:sp>
      <p:sp>
        <p:nvSpPr>
          <p:cNvPr id="6" name="عنصر نائب لرقم الشريحة 15"/>
          <p:cNvSpPr>
            <a:spLocks noGrp="1"/>
          </p:cNvSpPr>
          <p:nvPr>
            <p:ph type="sldNum" sz="quarter" idx="12"/>
          </p:nvPr>
        </p:nvSpPr>
        <p:spPr>
          <a:xfrm>
            <a:off x="8229600" y="6473825"/>
            <a:ext cx="758825" cy="247650"/>
          </a:xfrm>
        </p:spPr>
        <p:txBody>
          <a:bodyPr/>
          <a:lstStyle>
            <a:lvl1pPr>
              <a:defRPr/>
            </a:lvl1pPr>
          </a:lstStyle>
          <a:p>
            <a:pPr>
              <a:defRPr/>
            </a:pPr>
            <a:fld id="{B5B30DE0-0986-4BD1-9D56-07EA07857F52}" type="slidenum">
              <a:rPr lang="ar-IQ"/>
              <a:pPr>
                <a:defRPr/>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4"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lang="ar-SA" smtClean="0"/>
              <a:t>انقر لتحرير نمط العنوان الرئيسي</a:t>
            </a:r>
            <a:endParaRPr lang="en-US"/>
          </a:p>
        </p:txBody>
      </p:sp>
      <p:sp>
        <p:nvSpPr>
          <p:cNvPr id="5" name="عنصر نائب للتاريخ 18"/>
          <p:cNvSpPr>
            <a:spLocks noGrp="1"/>
          </p:cNvSpPr>
          <p:nvPr>
            <p:ph type="dt" sz="half" idx="10"/>
          </p:nvPr>
        </p:nvSpPr>
        <p:spPr/>
        <p:txBody>
          <a:bodyPr/>
          <a:lstStyle>
            <a:lvl1pPr>
              <a:defRPr/>
            </a:lvl1pPr>
          </a:lstStyle>
          <a:p>
            <a:pPr>
              <a:defRPr/>
            </a:pPr>
            <a:fld id="{C44EC12B-8919-47E4-A393-508B1BAD40F1}" type="datetimeFigureOut">
              <a:rPr lang="ar-IQ"/>
              <a:pPr>
                <a:defRPr/>
              </a:pPr>
              <a:t>18/04/1440</a:t>
            </a:fld>
            <a:endParaRPr lang="ar-IQ"/>
          </a:p>
        </p:txBody>
      </p:sp>
      <p:sp>
        <p:nvSpPr>
          <p:cNvPr id="7" name="عنصر نائب للتذييل 10"/>
          <p:cNvSpPr>
            <a:spLocks noGrp="1"/>
          </p:cNvSpPr>
          <p:nvPr>
            <p:ph type="ftr" sz="quarter" idx="11"/>
          </p:nvPr>
        </p:nvSpPr>
        <p:spPr/>
        <p:txBody>
          <a:bodyPr/>
          <a:lstStyle>
            <a:lvl1pPr>
              <a:defRPr/>
            </a:lvl1pPr>
          </a:lstStyle>
          <a:p>
            <a:pPr>
              <a:defRPr/>
            </a:pPr>
            <a:endParaRPr lang="ar-IQ"/>
          </a:p>
        </p:txBody>
      </p:sp>
      <p:sp>
        <p:nvSpPr>
          <p:cNvPr id="9" name="عنصر نائب لرقم الشريحة 15"/>
          <p:cNvSpPr>
            <a:spLocks noGrp="1"/>
          </p:cNvSpPr>
          <p:nvPr>
            <p:ph type="sldNum" sz="quarter" idx="12"/>
          </p:nvPr>
        </p:nvSpPr>
        <p:spPr/>
        <p:txBody>
          <a:bodyPr/>
          <a:lstStyle>
            <a:lvl1pPr>
              <a:defRPr/>
            </a:lvl1pPr>
          </a:lstStyle>
          <a:p>
            <a:pPr>
              <a:defRPr/>
            </a:pPr>
            <a:fld id="{B61C4919-BEE4-47F9-B77A-4716872AA836}" type="slidenum">
              <a:rPr lang="ar-IQ"/>
              <a:pPr>
                <a:defRPr/>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10"/>
          <p:cNvSpPr>
            <a:spLocks noGrp="1"/>
          </p:cNvSpPr>
          <p:nvPr>
            <p:ph type="dt" sz="half" idx="10"/>
          </p:nvPr>
        </p:nvSpPr>
        <p:spPr/>
        <p:txBody>
          <a:bodyPr/>
          <a:lstStyle>
            <a:lvl1pPr>
              <a:defRPr/>
            </a:lvl1pPr>
          </a:lstStyle>
          <a:p>
            <a:pPr>
              <a:defRPr/>
            </a:pPr>
            <a:fld id="{CFB14741-5A98-4F7E-BD68-7F961007F712}" type="datetimeFigureOut">
              <a:rPr lang="ar-IQ"/>
              <a:pPr>
                <a:defRPr/>
              </a:pPr>
              <a:t>18/04/1440</a:t>
            </a:fld>
            <a:endParaRPr lang="ar-IQ"/>
          </a:p>
        </p:txBody>
      </p:sp>
      <p:sp>
        <p:nvSpPr>
          <p:cNvPr id="6" name="عنصر نائب للتذييل 27"/>
          <p:cNvSpPr>
            <a:spLocks noGrp="1"/>
          </p:cNvSpPr>
          <p:nvPr>
            <p:ph type="ftr" sz="quarter" idx="11"/>
          </p:nvPr>
        </p:nvSpPr>
        <p:spPr/>
        <p:txBody>
          <a:bodyPr/>
          <a:lstStyle>
            <a:lvl1pPr>
              <a:defRPr/>
            </a:lvl1pPr>
          </a:lstStyle>
          <a:p>
            <a:pPr>
              <a:defRPr/>
            </a:pPr>
            <a:endParaRPr lang="ar-IQ"/>
          </a:p>
        </p:txBody>
      </p:sp>
      <p:sp>
        <p:nvSpPr>
          <p:cNvPr id="7" name="عنصر نائب لرقم الشريحة 4"/>
          <p:cNvSpPr>
            <a:spLocks noGrp="1"/>
          </p:cNvSpPr>
          <p:nvPr>
            <p:ph type="sldNum" sz="quarter" idx="12"/>
          </p:nvPr>
        </p:nvSpPr>
        <p:spPr/>
        <p:txBody>
          <a:bodyPr/>
          <a:lstStyle>
            <a:lvl1pPr>
              <a:defRPr/>
            </a:lvl1pPr>
          </a:lstStyle>
          <a:p>
            <a:pPr>
              <a:defRPr/>
            </a:pPr>
            <a:fld id="{42ECF753-61A7-4ED8-9816-2841DA8A3E07}" type="slidenum">
              <a:rPr lang="ar-IQ"/>
              <a:pPr>
                <a:defRPr/>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7"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عنوان 28"/>
          <p:cNvSpPr>
            <a:spLocks noGrp="1"/>
          </p:cNvSpPr>
          <p:nvPr>
            <p:ph type="title"/>
          </p:nvPr>
        </p:nvSpPr>
        <p:spPr>
          <a:xfrm>
            <a:off x="304800" y="5410200"/>
            <a:ext cx="8610600" cy="882650"/>
          </a:xfrm>
        </p:spPr>
        <p:txBody>
          <a:bodyPr/>
          <a:lstStyle>
            <a:lvl1pPr>
              <a:defRPr/>
            </a:lvl1pPr>
          </a:lstStyle>
          <a:p>
            <a:r>
              <a:rPr lang="ar-SA" smtClean="0"/>
              <a:t>انقر لتحرير نمط العنوان الرئيسي</a:t>
            </a:r>
            <a:endParaRPr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8" name="عنصر نائب للتاريخ 9"/>
          <p:cNvSpPr>
            <a:spLocks noGrp="1"/>
          </p:cNvSpPr>
          <p:nvPr>
            <p:ph type="dt" sz="half" idx="10"/>
          </p:nvPr>
        </p:nvSpPr>
        <p:spPr/>
        <p:txBody>
          <a:bodyPr/>
          <a:lstStyle>
            <a:lvl1pPr>
              <a:defRPr/>
            </a:lvl1pPr>
          </a:lstStyle>
          <a:p>
            <a:pPr>
              <a:defRPr/>
            </a:pPr>
            <a:fld id="{95401D57-0C20-464F-9BB2-52BE526A3235}" type="datetimeFigureOut">
              <a:rPr lang="ar-IQ"/>
              <a:pPr>
                <a:defRPr/>
              </a:pPr>
              <a:t>18/04/1440</a:t>
            </a:fld>
            <a:endParaRPr lang="ar-IQ"/>
          </a:p>
        </p:txBody>
      </p:sp>
      <p:sp>
        <p:nvSpPr>
          <p:cNvPr id="9" name="عنصر نائب للتذييل 5"/>
          <p:cNvSpPr>
            <a:spLocks noGrp="1"/>
          </p:cNvSpPr>
          <p:nvPr>
            <p:ph type="ftr" sz="quarter" idx="11"/>
          </p:nvPr>
        </p:nvSpPr>
        <p:spPr/>
        <p:txBody>
          <a:bodyPr/>
          <a:lstStyle>
            <a:lvl1pPr>
              <a:defRPr/>
            </a:lvl1pPr>
          </a:lstStyle>
          <a:p>
            <a:pPr>
              <a:defRPr/>
            </a:pPr>
            <a:endParaRPr lang="ar-IQ"/>
          </a:p>
        </p:txBody>
      </p:sp>
      <p:sp>
        <p:nvSpPr>
          <p:cNvPr id="10" name="عنصر نائب لرقم الشريحة 6"/>
          <p:cNvSpPr>
            <a:spLocks noGrp="1"/>
          </p:cNvSpPr>
          <p:nvPr>
            <p:ph type="sldNum" sz="quarter" idx="12"/>
          </p:nvPr>
        </p:nvSpPr>
        <p:spPr>
          <a:xfrm>
            <a:off x="8229600" y="6477000"/>
            <a:ext cx="762000" cy="247650"/>
          </a:xfrm>
        </p:spPr>
        <p:txBody>
          <a:bodyPr/>
          <a:lstStyle>
            <a:lvl1pPr>
              <a:defRPr/>
            </a:lvl1pPr>
          </a:lstStyle>
          <a:p>
            <a:pPr>
              <a:defRPr/>
            </a:pPr>
            <a:fld id="{F295B091-1965-4FE5-809F-2628DEDEBF89}" type="slidenum">
              <a:rPr lang="ar-IQ"/>
              <a:pPr>
                <a:defRPr/>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3" name="عنصر نائب للتاريخ 10"/>
          <p:cNvSpPr>
            <a:spLocks noGrp="1"/>
          </p:cNvSpPr>
          <p:nvPr>
            <p:ph type="dt" sz="half" idx="10"/>
          </p:nvPr>
        </p:nvSpPr>
        <p:spPr/>
        <p:txBody>
          <a:bodyPr/>
          <a:lstStyle>
            <a:lvl1pPr>
              <a:defRPr/>
            </a:lvl1pPr>
          </a:lstStyle>
          <a:p>
            <a:pPr>
              <a:defRPr/>
            </a:pPr>
            <a:fld id="{B5FDEFA7-0E33-4711-ACB1-07B47BAE6453}" type="datetimeFigureOut">
              <a:rPr lang="ar-IQ"/>
              <a:pPr>
                <a:defRPr/>
              </a:pPr>
              <a:t>18/04/1440</a:t>
            </a:fld>
            <a:endParaRPr lang="ar-IQ"/>
          </a:p>
        </p:txBody>
      </p:sp>
      <p:sp>
        <p:nvSpPr>
          <p:cNvPr id="4" name="عنصر نائب للتذييل 27"/>
          <p:cNvSpPr>
            <a:spLocks noGrp="1"/>
          </p:cNvSpPr>
          <p:nvPr>
            <p:ph type="ftr" sz="quarter" idx="11"/>
          </p:nvPr>
        </p:nvSpPr>
        <p:spPr/>
        <p:txBody>
          <a:bodyPr/>
          <a:lstStyle>
            <a:lvl1pPr>
              <a:defRPr/>
            </a:lvl1pPr>
          </a:lstStyle>
          <a:p>
            <a:pPr>
              <a:defRPr/>
            </a:pPr>
            <a:endParaRPr lang="ar-IQ"/>
          </a:p>
        </p:txBody>
      </p:sp>
      <p:sp>
        <p:nvSpPr>
          <p:cNvPr id="5" name="عنصر نائب لرقم الشريحة 4"/>
          <p:cNvSpPr>
            <a:spLocks noGrp="1"/>
          </p:cNvSpPr>
          <p:nvPr>
            <p:ph type="sldNum" sz="quarter" idx="12"/>
          </p:nvPr>
        </p:nvSpPr>
        <p:spPr/>
        <p:txBody>
          <a:bodyPr/>
          <a:lstStyle>
            <a:lvl1pPr>
              <a:defRPr/>
            </a:lvl1pPr>
          </a:lstStyle>
          <a:p>
            <a:pPr>
              <a:defRPr/>
            </a:pPr>
            <a:fld id="{10BB4087-7117-43EB-A63F-738540B5EB2D}" type="slidenum">
              <a:rPr lang="ar-IQ"/>
              <a:pPr>
                <a:defRPr/>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2"/>
          <p:cNvSpPr>
            <a:spLocks noGrp="1"/>
          </p:cNvSpPr>
          <p:nvPr>
            <p:ph type="dt" sz="half" idx="10"/>
          </p:nvPr>
        </p:nvSpPr>
        <p:spPr/>
        <p:txBody>
          <a:bodyPr/>
          <a:lstStyle>
            <a:lvl1pPr>
              <a:defRPr/>
            </a:lvl1pPr>
          </a:lstStyle>
          <a:p>
            <a:pPr>
              <a:defRPr/>
            </a:pPr>
            <a:fld id="{0522359A-213C-4BAE-BB1B-E7B16A972D32}" type="datetimeFigureOut">
              <a:rPr lang="ar-IQ"/>
              <a:pPr>
                <a:defRPr/>
              </a:pPr>
              <a:t>18/04/1440</a:t>
            </a:fld>
            <a:endParaRPr lang="ar-IQ"/>
          </a:p>
        </p:txBody>
      </p:sp>
      <p:sp>
        <p:nvSpPr>
          <p:cNvPr id="3" name="عنصر نائب للتذييل 23"/>
          <p:cNvSpPr>
            <a:spLocks noGrp="1"/>
          </p:cNvSpPr>
          <p:nvPr>
            <p:ph type="ftr" sz="quarter" idx="11"/>
          </p:nvPr>
        </p:nvSpPr>
        <p:spPr/>
        <p:txBody>
          <a:bodyPr/>
          <a:lstStyle>
            <a:lvl1pPr>
              <a:defRPr/>
            </a:lvl1pPr>
          </a:lstStyle>
          <a:p>
            <a:pPr>
              <a:defRPr/>
            </a:pPr>
            <a:endParaRPr lang="ar-IQ"/>
          </a:p>
        </p:txBody>
      </p:sp>
      <p:sp>
        <p:nvSpPr>
          <p:cNvPr id="4" name="عنصر نائب لرقم الشريحة 6"/>
          <p:cNvSpPr>
            <a:spLocks noGrp="1"/>
          </p:cNvSpPr>
          <p:nvPr>
            <p:ph type="sldNum" sz="quarter" idx="12"/>
          </p:nvPr>
        </p:nvSpPr>
        <p:spPr/>
        <p:txBody>
          <a:bodyPr/>
          <a:lstStyle>
            <a:lvl1pPr>
              <a:defRPr/>
            </a:lvl1pPr>
          </a:lstStyle>
          <a:p>
            <a:pPr>
              <a:defRPr/>
            </a:pPr>
            <a:fld id="{3C0B2BBE-0D6B-44F0-A81A-7B639960A386}" type="slidenum">
              <a:rPr lang="ar-IQ"/>
              <a:pPr>
                <a:defRPr/>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5"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عنوان 11"/>
          <p:cNvSpPr>
            <a:spLocks noGrp="1"/>
          </p:cNvSpPr>
          <p:nvPr>
            <p:ph type="title"/>
          </p:nvPr>
        </p:nvSpPr>
        <p:spPr>
          <a:xfrm>
            <a:off x="457200" y="5486400"/>
            <a:ext cx="8458200" cy="520700"/>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اريخ 24"/>
          <p:cNvSpPr>
            <a:spLocks noGrp="1"/>
          </p:cNvSpPr>
          <p:nvPr>
            <p:ph type="dt" sz="half" idx="10"/>
          </p:nvPr>
        </p:nvSpPr>
        <p:spPr/>
        <p:txBody>
          <a:bodyPr/>
          <a:lstStyle>
            <a:lvl1pPr>
              <a:defRPr/>
            </a:lvl1pPr>
          </a:lstStyle>
          <a:p>
            <a:pPr>
              <a:defRPr/>
            </a:pPr>
            <a:fld id="{1A88F2C7-C220-4131-9EB0-7E5E2207D965}" type="datetimeFigureOut">
              <a:rPr lang="ar-IQ"/>
              <a:pPr>
                <a:defRPr/>
              </a:pPr>
              <a:t>18/04/1440</a:t>
            </a:fld>
            <a:endParaRPr lang="ar-IQ"/>
          </a:p>
        </p:txBody>
      </p:sp>
      <p:sp>
        <p:nvSpPr>
          <p:cNvPr id="7" name="عنصر نائب للتذييل 28"/>
          <p:cNvSpPr>
            <a:spLocks noGrp="1"/>
          </p:cNvSpPr>
          <p:nvPr>
            <p:ph type="ftr" sz="quarter" idx="11"/>
          </p:nvPr>
        </p:nvSpPr>
        <p:spPr/>
        <p:txBody>
          <a:bodyPr/>
          <a:lstStyle>
            <a:lvl1pPr>
              <a:defRPr/>
            </a:lvl1pPr>
          </a:lstStyle>
          <a:p>
            <a:pPr>
              <a:defRPr/>
            </a:pPr>
            <a:endParaRPr lang="ar-IQ"/>
          </a:p>
        </p:txBody>
      </p:sp>
      <p:sp>
        <p:nvSpPr>
          <p:cNvPr id="8" name="عنصر نائب لرقم الشريحة 6"/>
          <p:cNvSpPr>
            <a:spLocks noGrp="1"/>
          </p:cNvSpPr>
          <p:nvPr>
            <p:ph type="sldNum" sz="quarter" idx="12"/>
          </p:nvPr>
        </p:nvSpPr>
        <p:spPr/>
        <p:txBody>
          <a:bodyPr/>
          <a:lstStyle>
            <a:lvl1pPr>
              <a:defRPr/>
            </a:lvl1pPr>
          </a:lstStyle>
          <a:p>
            <a:pPr>
              <a:defRPr/>
            </a:pPr>
            <a:fld id="{EC388E19-2591-4D76-B09F-9039340A6772}" type="slidenum">
              <a:rPr lang="ar-IQ"/>
              <a:pPr>
                <a:defRPr/>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ar-SA" noProof="0" smtClean="0"/>
              <a:t>انقر فوق الرمز لإضافة صورة</a:t>
            </a:r>
            <a:endParaRPr lang="en-US" noProof="0" dirty="0"/>
          </a:p>
        </p:txBody>
      </p:sp>
      <p:sp>
        <p:nvSpPr>
          <p:cNvPr id="17" name="عنوان 16"/>
          <p:cNvSpPr>
            <a:spLocks noGrp="1"/>
          </p:cNvSpPr>
          <p:nvPr>
            <p:ph type="title"/>
          </p:nvPr>
        </p:nvSpPr>
        <p:spPr>
          <a:xfrm>
            <a:off x="381000" y="4993760"/>
            <a:ext cx="5867400" cy="522288"/>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ar-SA" smtClean="0"/>
              <a:t>انقر لتحرير أنماط النص الرئيسي</a:t>
            </a:r>
          </a:p>
        </p:txBody>
      </p:sp>
      <p:sp>
        <p:nvSpPr>
          <p:cNvPr id="5" name="عنصر نائب للتاريخ 6"/>
          <p:cNvSpPr>
            <a:spLocks noGrp="1"/>
          </p:cNvSpPr>
          <p:nvPr>
            <p:ph type="dt" sz="half" idx="10"/>
          </p:nvPr>
        </p:nvSpPr>
        <p:spPr/>
        <p:txBody>
          <a:bodyPr/>
          <a:lstStyle>
            <a:lvl1pPr>
              <a:defRPr/>
            </a:lvl1pPr>
          </a:lstStyle>
          <a:p>
            <a:pPr>
              <a:defRPr/>
            </a:pPr>
            <a:fld id="{AB733ECB-336F-41DD-B278-0507423644CD}" type="datetimeFigureOut">
              <a:rPr lang="ar-IQ"/>
              <a:pPr>
                <a:defRPr/>
              </a:pPr>
              <a:t>18/04/1440</a:t>
            </a:fld>
            <a:endParaRPr lang="ar-IQ"/>
          </a:p>
        </p:txBody>
      </p:sp>
      <p:sp>
        <p:nvSpPr>
          <p:cNvPr id="6" name="عنصر نائب للتذييل 4"/>
          <p:cNvSpPr>
            <a:spLocks noGrp="1"/>
          </p:cNvSpPr>
          <p:nvPr>
            <p:ph type="ftr" sz="quarter" idx="11"/>
          </p:nvPr>
        </p:nvSpPr>
        <p:spPr/>
        <p:txBody>
          <a:bodyPr/>
          <a:lstStyle>
            <a:lvl1pPr>
              <a:defRPr/>
            </a:lvl1pPr>
          </a:lstStyle>
          <a:p>
            <a:pPr>
              <a:defRPr/>
            </a:pPr>
            <a:endParaRPr lang="ar-IQ"/>
          </a:p>
        </p:txBody>
      </p:sp>
      <p:sp>
        <p:nvSpPr>
          <p:cNvPr id="7" name="عنصر نائب لرقم الشريحة 30"/>
          <p:cNvSpPr>
            <a:spLocks noGrp="1"/>
          </p:cNvSpPr>
          <p:nvPr>
            <p:ph type="sldNum" sz="quarter" idx="12"/>
          </p:nvPr>
        </p:nvSpPr>
        <p:spPr/>
        <p:txBody>
          <a:bodyPr/>
          <a:lstStyle>
            <a:lvl1pPr>
              <a:defRPr/>
            </a:lvl1pPr>
          </a:lstStyle>
          <a:p>
            <a:pPr>
              <a:defRPr/>
            </a:pPr>
            <a:fld id="{4F588283-B945-47C1-8E32-03E80F9CCA52}" type="slidenum">
              <a:rPr lang="ar-IQ"/>
              <a:pPr>
                <a:defRPr/>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49157" name="عنصر نائب للنص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2FC4E2C3-2E24-4D27-B4EA-F9CA69B62973}" type="datetimeFigureOut">
              <a:rPr lang="ar-IQ"/>
              <a:pPr>
                <a:defRPr/>
              </a:pPr>
              <a:t>18/04/1440</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DDDAF51C-E113-4462-B102-D5B821C707B8}" type="slidenum">
              <a:rPr lang="ar-IQ"/>
              <a:pPr>
                <a:defRPr/>
              </a:pPr>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wrap="square" lIns="91440" tIns="45720" rIns="91440" bIns="45720" numCol="1" anchor="ctr" anchorCtr="0" compatLnSpc="1">
            <a:prstTxWarp prst="textNoShape">
              <a:avLst/>
            </a:prstTxWarp>
            <a:normAutofit/>
          </a:bodyPr>
          <a:lstStyle/>
          <a:p>
            <a:pPr lvl="0"/>
            <a:r>
              <a:rPr lang="ar-SA" smtClean="0"/>
              <a:t>انقر لتحرير نمط العنوان الرئيسي</a:t>
            </a:r>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5" r:id="rId5"/>
    <p:sldLayoutId id="2147483670" r:id="rId6"/>
    <p:sldLayoutId id="2147483676" r:id="rId7"/>
    <p:sldLayoutId id="2147483677" r:id="rId8"/>
    <p:sldLayoutId id="2147483678" r:id="rId9"/>
    <p:sldLayoutId id="2147483669" r:id="rId10"/>
    <p:sldLayoutId id="2147483679" r:id="rId11"/>
  </p:sldLayoutIdLst>
  <p:txStyles>
    <p:titleStyle>
      <a:lvl1pPr algn="l" rtl="1"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1" eaLnBrk="0" fontAlgn="base" hangingPunct="0">
        <a:spcBef>
          <a:spcPct val="0"/>
        </a:spcBef>
        <a:spcAft>
          <a:spcPct val="0"/>
        </a:spcAft>
        <a:defRPr sz="3600">
          <a:solidFill>
            <a:schemeClr val="tx2"/>
          </a:solidFill>
          <a:latin typeface="Franklin Gothic Medium" pitchFamily="34" charset="0"/>
          <a:cs typeface="Tahoma" pitchFamily="34" charset="0"/>
        </a:defRPr>
      </a:lvl2pPr>
      <a:lvl3pPr algn="l" rtl="1" eaLnBrk="0" fontAlgn="base" hangingPunct="0">
        <a:spcBef>
          <a:spcPct val="0"/>
        </a:spcBef>
        <a:spcAft>
          <a:spcPct val="0"/>
        </a:spcAft>
        <a:defRPr sz="3600">
          <a:solidFill>
            <a:schemeClr val="tx2"/>
          </a:solidFill>
          <a:latin typeface="Franklin Gothic Medium" pitchFamily="34" charset="0"/>
          <a:cs typeface="Tahoma" pitchFamily="34" charset="0"/>
        </a:defRPr>
      </a:lvl3pPr>
      <a:lvl4pPr algn="l" rtl="1" eaLnBrk="0" fontAlgn="base" hangingPunct="0">
        <a:spcBef>
          <a:spcPct val="0"/>
        </a:spcBef>
        <a:spcAft>
          <a:spcPct val="0"/>
        </a:spcAft>
        <a:defRPr sz="3600">
          <a:solidFill>
            <a:schemeClr val="tx2"/>
          </a:solidFill>
          <a:latin typeface="Franklin Gothic Medium" pitchFamily="34" charset="0"/>
          <a:cs typeface="Tahoma" pitchFamily="34" charset="0"/>
        </a:defRPr>
      </a:lvl4pPr>
      <a:lvl5pPr algn="l" rtl="1" eaLnBrk="0" fontAlgn="base" hangingPunct="0">
        <a:spcBef>
          <a:spcPct val="0"/>
        </a:spcBef>
        <a:spcAft>
          <a:spcPct val="0"/>
        </a:spcAft>
        <a:defRPr sz="3600">
          <a:solidFill>
            <a:schemeClr val="tx2"/>
          </a:solidFill>
          <a:latin typeface="Franklin Gothic Medium" pitchFamily="34" charset="0"/>
          <a:cs typeface="Tahoma" pitchFamily="34" charset="0"/>
        </a:defRPr>
      </a:lvl5pPr>
      <a:lvl6pPr marL="457200" algn="l" rtl="1" fontAlgn="base">
        <a:spcBef>
          <a:spcPct val="0"/>
        </a:spcBef>
        <a:spcAft>
          <a:spcPct val="0"/>
        </a:spcAft>
        <a:defRPr sz="3600">
          <a:solidFill>
            <a:schemeClr val="tx2"/>
          </a:solidFill>
          <a:latin typeface="Franklin Gothic Medium" pitchFamily="34" charset="0"/>
          <a:cs typeface="Tahoma" pitchFamily="34" charset="0"/>
        </a:defRPr>
      </a:lvl6pPr>
      <a:lvl7pPr marL="914400" algn="l" rtl="1" fontAlgn="base">
        <a:spcBef>
          <a:spcPct val="0"/>
        </a:spcBef>
        <a:spcAft>
          <a:spcPct val="0"/>
        </a:spcAft>
        <a:defRPr sz="3600">
          <a:solidFill>
            <a:schemeClr val="tx2"/>
          </a:solidFill>
          <a:latin typeface="Franklin Gothic Medium" pitchFamily="34" charset="0"/>
          <a:cs typeface="Tahoma" pitchFamily="34" charset="0"/>
        </a:defRPr>
      </a:lvl7pPr>
      <a:lvl8pPr marL="1371600" algn="l" rtl="1" fontAlgn="base">
        <a:spcBef>
          <a:spcPct val="0"/>
        </a:spcBef>
        <a:spcAft>
          <a:spcPct val="0"/>
        </a:spcAft>
        <a:defRPr sz="3600">
          <a:solidFill>
            <a:schemeClr val="tx2"/>
          </a:solidFill>
          <a:latin typeface="Franklin Gothic Medium" pitchFamily="34" charset="0"/>
          <a:cs typeface="Tahoma" pitchFamily="34" charset="0"/>
        </a:defRPr>
      </a:lvl8pPr>
      <a:lvl9pPr marL="1828800" algn="l" rtl="1" fontAlgn="base">
        <a:spcBef>
          <a:spcPct val="0"/>
        </a:spcBef>
        <a:spcAft>
          <a:spcPct val="0"/>
        </a:spcAft>
        <a:defRPr sz="3600">
          <a:solidFill>
            <a:schemeClr val="tx2"/>
          </a:solidFill>
          <a:latin typeface="Franklin Gothic Medium" pitchFamily="34" charset="0"/>
          <a:cs typeface="Tahoma" pitchFamily="34" charset="0"/>
        </a:defRPr>
      </a:lvl9pPr>
    </p:titleStyle>
    <p:bodyStyle>
      <a:lvl1pPr marL="342900" indent="-342900" algn="r" rtl="1"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r" rtl="1"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r" rtl="1"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r" rtl="1"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r" rtl="1"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548680"/>
            <a:ext cx="8524056" cy="5976664"/>
          </a:xfrm>
        </p:spPr>
        <p:txBody>
          <a:bodyPr/>
          <a:lstStyle/>
          <a:p>
            <a:pPr marL="0" indent="0" algn="just">
              <a:buNone/>
            </a:pPr>
            <a:r>
              <a:rPr lang="ar-IQ" sz="1800" b="1" dirty="0"/>
              <a:t>مقياس الوحدة النفطية:</a:t>
            </a:r>
          </a:p>
          <a:p>
            <a:pPr marL="0" indent="0" algn="just">
              <a:buNone/>
            </a:pPr>
            <a:r>
              <a:rPr lang="ar-IQ" sz="1800" b="1" dirty="0"/>
              <a:t>كل مادة أوجدها واستعملها الإنسان إلا ووضع لها مقياسا معينا بهدف تحديد مقدار تلك الوحدة أو الوحدات. ولقد تنوعت واختلفت تلك المقاييس بمرور الزمن إلا أنها أصبحت أكثر ثباتا و دقة وشيوعا في الاستعمال على النطاق العالمي في عصرنا الحاضر. </a:t>
            </a:r>
          </a:p>
          <a:p>
            <a:pPr marL="0" indent="0" algn="just">
              <a:buNone/>
            </a:pPr>
            <a:r>
              <a:rPr lang="ar-IQ" sz="1800" b="1" dirty="0"/>
              <a:t>درجة الكثافة النوعية:</a:t>
            </a:r>
          </a:p>
          <a:p>
            <a:pPr marL="0" indent="0" algn="just">
              <a:buNone/>
            </a:pPr>
            <a:r>
              <a:rPr lang="ar-IQ" sz="1800" b="1" dirty="0"/>
              <a:t>لقد جرت العادة في صناعة النفط على التعبير عن درجة الكثافة النوعية باستخدام المقياس الذي وضعه </a:t>
            </a:r>
            <a:r>
              <a:rPr lang="ar-IQ" sz="1800" b="1" dirty="0" err="1"/>
              <a:t>معهدالبترول</a:t>
            </a:r>
            <a:r>
              <a:rPr lang="ar-IQ" sz="1800" b="1" dirty="0"/>
              <a:t> الأمريكي وهو معامل تحويل ثابت لاستخراج درجة الكثافة النوعية للنفط. لهذا نذكر أرقام معهد البترولي الأمريكي لدرجات الكثافة النوعية، والتي تكون بين رقمين صحيحين لأنواع النفط بجانب الأسعار. ويستعمل مختصر( </a:t>
            </a:r>
            <a:r>
              <a:rPr lang="en-US" sz="1800" b="1" dirty="0"/>
              <a:t>API )  </a:t>
            </a:r>
            <a:r>
              <a:rPr lang="ar-IQ" sz="1800" b="1" dirty="0"/>
              <a:t>للتدليل على درجة الكثافة النوعية لمعهد البترول الأمريكي.</a:t>
            </a:r>
          </a:p>
          <a:p>
            <a:pPr marL="0" indent="0" algn="just">
              <a:buNone/>
            </a:pPr>
            <a:r>
              <a:rPr lang="ar-IQ" sz="1800" b="1" dirty="0"/>
              <a:t>إن مصطلح درجة الكثافة النوعية هو عبارة عن معيار أو مؤشر لمعرفة نوعية وجودة النفط. فدرجة الكثافة النوعية تتراوح بين 1 و 60 درجة. فكلما كانت درجة الكثافة النوعية عالية، دلت على كون النفط ذلك، من نوعية جيدة  (أي نفط خفيف) وهذا ما يؤدي لزيادة سعره. وكلما كانت درجة الكثافة منخفضة، كان النفط من نوعية منخفضة أو غير جيدة أي كونه نفطا ثقيلا، مما يجعل سعره منخفضا.</a:t>
            </a:r>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lgn="just">
              <a:buNone/>
            </a:pPr>
            <a:endParaRPr lang="ar-IQ" sz="1800" b="1" dirty="0"/>
          </a:p>
          <a:p>
            <a:pPr marL="0" indent="0">
              <a:buNone/>
            </a:pPr>
            <a:endParaRPr lang="ar-IQ" dirty="0"/>
          </a:p>
        </p:txBody>
      </p:sp>
    </p:spTree>
    <p:extLst>
      <p:ext uri="{BB962C8B-B14F-4D97-AF65-F5344CB8AC3E}">
        <p14:creationId xmlns:p14="http://schemas.microsoft.com/office/powerpoint/2010/main" val="4290902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مربع نص 3"/>
          <p:cNvSpPr txBox="1">
            <a:spLocks noChangeArrowheads="1"/>
          </p:cNvSpPr>
          <p:nvPr/>
        </p:nvSpPr>
        <p:spPr bwMode="auto">
          <a:xfrm>
            <a:off x="364757" y="0"/>
            <a:ext cx="8646863" cy="3539430"/>
          </a:xfrm>
          <a:prstGeom prst="rect">
            <a:avLst/>
          </a:prstGeom>
          <a:noFill/>
          <a:ln w="9525">
            <a:noFill/>
            <a:miter lim="800000"/>
            <a:headEnd/>
            <a:tailEnd/>
          </a:ln>
        </p:spPr>
        <p:txBody>
          <a:bodyPr wrap="square">
            <a:spAutoFit/>
          </a:bodyPr>
          <a:lstStyle/>
          <a:p>
            <a:pPr algn="just"/>
            <a:r>
              <a:rPr lang="ar-IQ" sz="2000" b="1" dirty="0">
                <a:solidFill>
                  <a:schemeClr val="tx2"/>
                </a:solidFill>
                <a:latin typeface="+mn-lt"/>
                <a:cs typeface="+mn-cs"/>
              </a:rPr>
              <a:t>تعريف علم اقتصاد النفط: </a:t>
            </a:r>
          </a:p>
          <a:p>
            <a:pPr algn="just"/>
            <a:r>
              <a:rPr lang="ar-IQ" sz="2000" b="1" dirty="0">
                <a:solidFill>
                  <a:schemeClr val="tx2"/>
                </a:solidFill>
                <a:latin typeface="+mn-lt"/>
                <a:cs typeface="+mn-cs"/>
              </a:rPr>
              <a:t>إن موضوع اقتصاد النفط يعتبر إحدى موضوعات الاقتصاد التطبيقي والتي يطلق أحيانا عليها علوم الاقتصاديات القطاعية أو الفرعية أو المتخصصة، ذلك أن هذا العلم وموضوعه يجمع بين الجانب النظري (تطبيق القوانين الاقتصادية على القطاع أو الفرع أو النشاط المدروس)، وجانب وصفي للعمليات والأنشطة الاقتصادية المتجسدة المرتبطة باستغلاله. أي أنه علم نظري ووصفي في آن واحد لكل الأنشطة الاقتصادية المرتبطة بالمورد أو الثروة النفطية. ومن ثم يمكن أن نطلق على اقتصاد النفط بأنه علم حديث، يدرج ضمن العلوم الأخرى التي لها محل من الدراسة والبحث.</a:t>
            </a:r>
          </a:p>
          <a:p>
            <a:pPr algn="just"/>
            <a:endParaRPr lang="ar-IQ" sz="2000" b="1" dirty="0">
              <a:solidFill>
                <a:schemeClr val="tx2"/>
              </a:solidFill>
              <a:latin typeface="+mn-lt"/>
              <a:cs typeface="+mn-cs"/>
            </a:endParaRPr>
          </a:p>
          <a:p>
            <a:pPr algn="just"/>
            <a:endParaRPr lang="ar-IQ" sz="2400" b="1" dirty="0">
              <a:solidFill>
                <a:schemeClr val="tx2"/>
              </a:solidFill>
              <a:latin typeface="+mn-lt"/>
              <a:cs typeface="+mn-cs"/>
            </a:endParaRPr>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مربع نص 3"/>
          <p:cNvSpPr txBox="1">
            <a:spLocks noChangeArrowheads="1"/>
          </p:cNvSpPr>
          <p:nvPr/>
        </p:nvSpPr>
        <p:spPr bwMode="auto">
          <a:xfrm>
            <a:off x="395536" y="260648"/>
            <a:ext cx="8532440" cy="6247864"/>
          </a:xfrm>
          <a:prstGeom prst="rect">
            <a:avLst/>
          </a:prstGeom>
          <a:noFill/>
          <a:ln w="9525">
            <a:noFill/>
            <a:miter lim="800000"/>
            <a:headEnd/>
            <a:tailEnd/>
          </a:ln>
        </p:spPr>
        <p:txBody>
          <a:bodyPr wrap="square">
            <a:spAutoFit/>
          </a:bodyPr>
          <a:lstStyle/>
          <a:p>
            <a:r>
              <a:rPr lang="ar-IQ" sz="2000" b="1" dirty="0">
                <a:solidFill>
                  <a:schemeClr val="tx2"/>
                </a:solidFill>
                <a:latin typeface="+mn-lt"/>
                <a:cs typeface="+mn-cs"/>
              </a:rPr>
              <a:t>الصناعة النفطية: </a:t>
            </a:r>
          </a:p>
          <a:p>
            <a:r>
              <a:rPr lang="ar-IQ" sz="2000" b="1" dirty="0">
                <a:solidFill>
                  <a:schemeClr val="tx2"/>
                </a:solidFill>
                <a:latin typeface="+mn-lt"/>
                <a:cs typeface="+mn-cs"/>
              </a:rPr>
              <a:t>تعرف الصناعة النفطية على أنها "مجموعة النشاطات أو الفعاليات أو العمليات الصناعية المتعلقة باستغلال الثروة النفطية، سواء بإيجادها خاما وتحويل ذلك إلى منتجات سلعية صالحة للاستعمال والاستهلاك المباشر أو غير المباشر من قبل الإنسان". </a:t>
            </a:r>
          </a:p>
          <a:p>
            <a:r>
              <a:rPr lang="ar-IQ" sz="2000" b="1" dirty="0">
                <a:solidFill>
                  <a:schemeClr val="tx2"/>
                </a:solidFill>
                <a:latin typeface="+mn-lt"/>
                <a:cs typeface="+mn-cs"/>
              </a:rPr>
              <a:t>ومن ثم فإننا يمكن أن نعرف الصناعة النفطية على أنها (الصناعة التي تتضمن على عدة مراحل وأنواع مختلفة وهي تجمع الصناعة الاستخراجية والصناعة التحويلية وحالاتها ومراحل وصناعات متكاملة. فالصناعة النفطية تشمل إنتاج النفط والغاز، النقل والتكرير، التسويق والتوزيع، وكذلك الصناعات المرتبطة أي الصناعات  القائمة على المنتجات النفطية أو ما يطلق عليها البتروكيمياوية) . </a:t>
            </a:r>
          </a:p>
          <a:p>
            <a:r>
              <a:rPr lang="ar-IQ" sz="2000" b="1" dirty="0">
                <a:solidFill>
                  <a:schemeClr val="tx2"/>
                </a:solidFill>
                <a:latin typeface="+mn-lt"/>
                <a:cs typeface="+mn-cs"/>
              </a:rPr>
              <a:t>مراحل الصناعة النفطية:</a:t>
            </a:r>
          </a:p>
          <a:p>
            <a:r>
              <a:rPr lang="ar-IQ" sz="2000" b="1" dirty="0">
                <a:solidFill>
                  <a:schemeClr val="tx2"/>
                </a:solidFill>
                <a:latin typeface="+mn-lt"/>
                <a:cs typeface="+mn-cs"/>
              </a:rPr>
              <a:t>سبق وأن ذكرنا أن موضوع اقتصاد النفط، يتضمن مجموع النشاطات الاقتصادية المتعلقة بإيجاد واستخراج وإنتاج و توزيع واستهلاك للسلعة النفطية، سوءا كانت بصورة سلعية أولية (خام) أو بصورة متنوعة ومتعددة لاحقة أي بصورة منتجات نفطية أو بصورة بتروكيماوية. تعتبر الصناعة النفطية، ذلك النشاط الإنساني الإنتاجي المركب والمتباين والمتنوع في مراحله ومجالاته الواسعة وغير محدودة. وتترابط هذه المراحل وتتكامل مع بعضها البعض (بصورة عمودية خاصة و بصورة أفقية عامة) لتكوين مجموع الاقتصاد النفطي.</a:t>
            </a:r>
            <a:endParaRPr lang="ar-IQ" sz="2000" b="1" dirty="0">
              <a:solidFill>
                <a:schemeClr val="tx2"/>
              </a:solidFill>
              <a:latin typeface="+mn-lt"/>
              <a:cs typeface="+mn-cs"/>
            </a:endParaRP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9" name="WordArt 167"/>
          <p:cNvSpPr>
            <a:spLocks noChangeArrowheads="1" noChangeShapeType="1" noTextEdit="1"/>
          </p:cNvSpPr>
          <p:nvPr/>
        </p:nvSpPr>
        <p:spPr bwMode="auto">
          <a:xfrm>
            <a:off x="1665267" y="431780"/>
            <a:ext cx="6075085" cy="357190"/>
          </a:xfrm>
          <a:prstGeom prst="rect">
            <a:avLst/>
          </a:prstGeom>
        </p:spPr>
        <p:txBody>
          <a:bodyPr wrap="none" fromWordArt="1">
            <a:prstTxWarp prst="textPlain">
              <a:avLst>
                <a:gd name="adj" fmla="val 50380"/>
              </a:avLst>
            </a:prstTxWarp>
          </a:bodyPr>
          <a:lstStyle/>
          <a:p>
            <a:pPr algn="ctr" fontAlgn="auto">
              <a:spcBef>
                <a:spcPts val="0"/>
              </a:spcBef>
              <a:spcAft>
                <a:spcPts val="0"/>
              </a:spcAft>
              <a:defRPr/>
            </a:pPr>
            <a:endParaRPr lang="ar-IQ" sz="2000" kern="10" dirty="0">
              <a:ln w="9525">
                <a:solidFill>
                  <a:srgbClr val="FF0066"/>
                </a:solidFill>
                <a:round/>
                <a:headEnd/>
                <a:tailEnd/>
              </a:ln>
              <a:solidFill>
                <a:schemeClr val="bg1"/>
              </a:solidFill>
              <a:effectLst>
                <a:glow rad="63500">
                  <a:schemeClr val="accent1">
                    <a:satMod val="175000"/>
                    <a:alpha val="40000"/>
                  </a:schemeClr>
                </a:glow>
                <a:outerShdw dist="35921" dir="2700000" algn="ctr" rotWithShape="0">
                  <a:srgbClr val="808080">
                    <a:alpha val="80000"/>
                  </a:srgbClr>
                </a:outerShdw>
              </a:effectLst>
              <a:latin typeface="Arial Black"/>
              <a:cs typeface="DecoType Naskh" pitchFamily="2" charset="-78"/>
            </a:endParaRPr>
          </a:p>
        </p:txBody>
      </p:sp>
      <p:sp>
        <p:nvSpPr>
          <p:cNvPr id="2" name="Rectangle 1"/>
          <p:cNvSpPr/>
          <p:nvPr/>
        </p:nvSpPr>
        <p:spPr>
          <a:xfrm>
            <a:off x="555235" y="25315"/>
            <a:ext cx="8295145" cy="7478970"/>
          </a:xfrm>
          <a:prstGeom prst="rect">
            <a:avLst/>
          </a:prstGeom>
        </p:spPr>
        <p:txBody>
          <a:bodyPr wrap="square">
            <a:spAutoFit/>
          </a:bodyPr>
          <a:lstStyle/>
          <a:p>
            <a:r>
              <a:rPr lang="ar-IQ" b="1" dirty="0">
                <a:solidFill>
                  <a:schemeClr val="tx2"/>
                </a:solidFill>
                <a:latin typeface="+mn-lt"/>
                <a:cs typeface="+mn-cs"/>
              </a:rPr>
              <a:t>مرحلة البحث والاستكشاف:</a:t>
            </a:r>
          </a:p>
          <a:p>
            <a:r>
              <a:rPr lang="ar-IQ" b="1" dirty="0">
                <a:solidFill>
                  <a:schemeClr val="tx2"/>
                </a:solidFill>
                <a:latin typeface="+mn-lt"/>
                <a:cs typeface="+mn-cs"/>
              </a:rPr>
              <a:t>ظهرت مرحلة البحث والاستكشاف بوضوح، منذ اكتشاف علاقة النفط بأنواع الصخور المكونة للأرض. حيث ثبت أنه يوجد غالبا في الصخور الرسوبية، ورجحت هذه الظاهرة عبر التاريخ كفة نظرية المنشأ العضوي، وبالتالي يربط المستكشفون احتمالية تواجده بهذه الصخور . وعليه تركز البحث في الأحواض الرسوبية عند حافات القارات وقرب السلاسل الجبلية وفي الجرف القاري. ومن أهم الطرق المتبعة في البحث عن النفط هي: </a:t>
            </a:r>
          </a:p>
          <a:p>
            <a:r>
              <a:rPr lang="ar-IQ" b="1" dirty="0">
                <a:solidFill>
                  <a:schemeClr val="tx2"/>
                </a:solidFill>
                <a:latin typeface="+mn-lt"/>
                <a:cs typeface="+mn-cs"/>
              </a:rPr>
              <a:t>أولا- المسح الجيولوجي:  حيث تنحصر مهمة الجيولوجي في رسم خرائط مختلفة توضح تراكيب الصخور وأنواعها للمنطقة المراد مسحها، بعد أخذ العينات والنماذج وتحليلها مخبريا. كما يهتدي الباحثون على أماكن وجود النفط من خلال بعض الظواهر الطبيعية، كأن تجذبه التراكيب </a:t>
            </a:r>
            <a:r>
              <a:rPr lang="ar-IQ" b="1" dirty="0" err="1">
                <a:solidFill>
                  <a:schemeClr val="tx2"/>
                </a:solidFill>
                <a:latin typeface="+mn-lt"/>
                <a:cs typeface="+mn-cs"/>
              </a:rPr>
              <a:t>القبابية</a:t>
            </a:r>
            <a:r>
              <a:rPr lang="ar-IQ" b="1" dirty="0">
                <a:solidFill>
                  <a:schemeClr val="tx2"/>
                </a:solidFill>
                <a:latin typeface="+mn-lt"/>
                <a:cs typeface="+mn-cs"/>
              </a:rPr>
              <a:t> والالتواءات الواضحة المعالم وتعتبر هذه الطريقة من أسهل الطرق وأقلها كلفة.</a:t>
            </a:r>
          </a:p>
          <a:p>
            <a:r>
              <a:rPr lang="ar-IQ" b="1" dirty="0">
                <a:solidFill>
                  <a:schemeClr val="tx2"/>
                </a:solidFill>
                <a:latin typeface="+mn-lt"/>
                <a:cs typeface="+mn-cs"/>
              </a:rPr>
              <a:t>ثانيا - المسح الجيوفيزيائي : نتيجة للتقدم العلمي والتكنولوجي في مجال الصناعة النفطية فقد اهتدى العلماء إلى طرق أكثر تعقيدا إلا أنها أكثر جدوى من أهمها: </a:t>
            </a:r>
          </a:p>
          <a:p>
            <a:r>
              <a:rPr lang="ar-IQ" b="1" dirty="0">
                <a:solidFill>
                  <a:schemeClr val="tx2"/>
                </a:solidFill>
                <a:latin typeface="+mn-lt"/>
                <a:cs typeface="+mn-cs"/>
              </a:rPr>
              <a:t>-المسح الزلزالي : تعتمد هذه الطريقة على إرسال موجات صوتية إلى الأرض عن طريق إحداث حركة على السطح أو في أعماق مناسبة ويتم تسجيل ترددات الموجات الصوتية التي ترسلها الطبقات المختلفة على أشرطة مغناطيسية يتم معالجتها بالفعل الآلي وبتفسير هذه المعلومات يمكن التعرف على التراكيب الصخرية وأنواعها.</a:t>
            </a:r>
          </a:p>
          <a:p>
            <a:r>
              <a:rPr lang="ar-IQ" b="1" dirty="0">
                <a:solidFill>
                  <a:schemeClr val="tx2"/>
                </a:solidFill>
                <a:latin typeface="+mn-lt"/>
                <a:cs typeface="+mn-cs"/>
              </a:rPr>
              <a:t>- المسح المغناطيسي:  هو قياس عنصر المجال المغناطيسي في مناطق مختلفة لمعرفة سمك الصخور الرسوبية أي بعد الصخور القاعدية (النارية) عن سطح الأرض وهذا يعطي صورة لوضع الطبقات الصخرية يمكن من خلالها الاستدلال على وجود المكمن من عدمه. </a:t>
            </a:r>
          </a:p>
          <a:p>
            <a:endParaRPr lang="ar-IQ" sz="2400" b="1" dirty="0"/>
          </a:p>
          <a:p>
            <a:endParaRPr lang="en-US" sz="2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0016"/>
            <a:ext cx="8686800" cy="7153400"/>
          </a:xfrm>
        </p:spPr>
        <p:txBody>
          <a:bodyPr/>
          <a:lstStyle/>
          <a:p>
            <a:pPr marL="0" indent="0" algn="just">
              <a:buNone/>
            </a:pPr>
            <a:r>
              <a:rPr lang="ar-IQ" sz="2000" b="1" dirty="0"/>
              <a:t> مرحلة الحفر والتنقيب:</a:t>
            </a:r>
          </a:p>
          <a:p>
            <a:pPr marL="0" indent="0" algn="just">
              <a:buNone/>
            </a:pPr>
            <a:r>
              <a:rPr lang="ar-IQ" sz="2000" b="1" dirty="0"/>
              <a:t>تعتبر هذه المرحلة حاسمة لنجاح عملية الاستغلال الاقتصادي لثروة النفط .</a:t>
            </a:r>
            <a:r>
              <a:rPr lang="en-US" sz="2000" b="1" dirty="0"/>
              <a:t>I </a:t>
            </a:r>
            <a:r>
              <a:rPr lang="ar-IQ" sz="2000" b="1" dirty="0"/>
              <a:t>الطبيعية. بعد أن تم تحديد المصايد النفطية أو الغازية المتوقعة يتم تحديد موقع البئر الاستكشافية، لمعرفة ما إذا كان هناك نفط أم لا.</a:t>
            </a:r>
          </a:p>
          <a:p>
            <a:pPr marL="0" indent="0" algn="just">
              <a:buNone/>
            </a:pPr>
            <a:endParaRPr lang="ar-IQ" sz="2000" b="1" dirty="0"/>
          </a:p>
          <a:p>
            <a:pPr marL="0" indent="0" algn="just">
              <a:buNone/>
            </a:pPr>
            <a:r>
              <a:rPr lang="ar-IQ" sz="2000" b="1" dirty="0"/>
              <a:t>مرحلة الاستخراج والإنتاج النفطي :</a:t>
            </a:r>
          </a:p>
          <a:p>
            <a:pPr marL="0" indent="0" algn="just">
              <a:buNone/>
            </a:pPr>
            <a:r>
              <a:rPr lang="ar-IQ" sz="2000" b="1" dirty="0"/>
              <a:t>وهي المرحلة الهادفة إلى استخراج النفط الخام من باطن الأرض ورفعه إلى سطح الأرض ليكون جاهزا أو صالحا للنقل والتصدير والتصنيع في الأماكن القريبة أو البعيدة، وفي داخل المنطقة أو البلد أو خارجه. وتتضمن هذه المرحلة النشاط المتعلق بتهيئة وصلاحية المنطقة النفطية للاستغلال الاقتصادي وسواء كان من الجوانب الفنية أو التكنولوجية أو الإنشائية كاستعمال حفر الآبار النفطية الناجحة وتحديد عددها وجعلها صالحة للإنتاج أو الاستخراج، وإنشاء مختلف المعدات الميكانيكية من مكامن وأنابيب نقل وتنقية وصهاريج تنقي وتجميع ...الخ</a:t>
            </a:r>
            <a:r>
              <a:rPr lang="ar-IQ" sz="2000" b="1" dirty="0" smtClean="0"/>
              <a:t>.</a:t>
            </a:r>
            <a:endParaRPr lang="ar-IQ" sz="2000" b="1" dirty="0"/>
          </a:p>
        </p:txBody>
      </p:sp>
    </p:spTree>
    <p:extLst>
      <p:ext uri="{BB962C8B-B14F-4D97-AF65-F5344CB8AC3E}">
        <p14:creationId xmlns:p14="http://schemas.microsoft.com/office/powerpoint/2010/main" val="1899813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686800" cy="6741368"/>
          </a:xfrm>
        </p:spPr>
        <p:txBody>
          <a:bodyPr/>
          <a:lstStyle/>
          <a:p>
            <a:pPr marL="0" indent="0" algn="just">
              <a:buNone/>
            </a:pPr>
            <a:r>
              <a:rPr lang="ar-IQ" sz="2000" b="1" dirty="0"/>
              <a:t>مرحلة نقل النفط:</a:t>
            </a:r>
          </a:p>
          <a:p>
            <a:pPr marL="0" indent="0" algn="just">
              <a:buNone/>
            </a:pPr>
            <a:r>
              <a:rPr lang="ar-IQ" sz="2000" b="1" dirty="0"/>
              <a:t>وهي المرحلة الهادفة إلى نقل النفط الخام من مراكز أو مناطق إنتاجه إلى مناطق تصديره أو تصنيعه </a:t>
            </a:r>
            <a:r>
              <a:rPr lang="ar-IQ" sz="2000" b="1" dirty="0" err="1"/>
              <a:t>التكريري</a:t>
            </a:r>
            <a:r>
              <a:rPr lang="ar-IQ" sz="2000" b="1" dirty="0"/>
              <a:t> أو استهلاكه. ويتم ذلك بواسطة تكوين المنشآت مع توفير مختلف الوسائل والمعدات لنقل النفط بأنواعها البرية (كالأنابيب والشاحنات.....الخ) والبحرية (السفن العملاقة). </a:t>
            </a:r>
          </a:p>
          <a:p>
            <a:pPr marL="0" indent="0" algn="just">
              <a:buNone/>
            </a:pPr>
            <a:r>
              <a:rPr lang="ar-IQ" sz="2000" b="1" dirty="0"/>
              <a:t>مرحلة التكرير أو التصفية النفطية:</a:t>
            </a:r>
          </a:p>
          <a:p>
            <a:pPr marL="0" indent="0" algn="just">
              <a:buNone/>
            </a:pPr>
            <a:r>
              <a:rPr lang="ar-IQ" sz="2000" b="1" dirty="0"/>
              <a:t>وهي المرحلة الهادفة إلى تصنيع النفط في المصافي </a:t>
            </a:r>
            <a:r>
              <a:rPr lang="ar-IQ" sz="2000" b="1" dirty="0" err="1"/>
              <a:t>التكريرية</a:t>
            </a:r>
            <a:r>
              <a:rPr lang="ar-IQ" sz="2000" b="1" dirty="0"/>
              <a:t> بتحويله من صورته الخام إلى أشكال من المنتجات السلعية النفطية المتنوعة والمعالجة لسد وتلبية الحاجات الإنسانية إليها مباشرة أو للعمليات التصنيعية لمراحل صناعية لاحقة متعددة.</a:t>
            </a:r>
          </a:p>
          <a:p>
            <a:pPr marL="0" indent="0" algn="just">
              <a:buNone/>
            </a:pPr>
            <a:r>
              <a:rPr lang="ar-IQ" sz="2000" b="1" dirty="0"/>
              <a:t>وهذه المنتجات النفطية المتنوعة السالفة الذكر، بعضها أساسي أو رئيسي وبعضها ثانوي وبعضها خفيف كالبنزين والكيروسين، وبعضها ثقيل كالإسفلت أو الشمع مثلا وبعضها متوسط...الخ. يطلق على هذه المرحلة الصناعية مرحلة الصناعة التحويلية  لأنها نشاط صناعي معتمد ومرتبط بالمادة الخام النفطية لتحويله إلى منتجات مصنعة .</a:t>
            </a:r>
          </a:p>
          <a:p>
            <a:pPr marL="0" indent="0" algn="just">
              <a:buNone/>
            </a:pPr>
            <a:endParaRPr lang="ar-IQ" sz="2000" b="1" dirty="0"/>
          </a:p>
        </p:txBody>
      </p:sp>
    </p:spTree>
    <p:extLst>
      <p:ext uri="{BB962C8B-B14F-4D97-AF65-F5344CB8AC3E}">
        <p14:creationId xmlns:p14="http://schemas.microsoft.com/office/powerpoint/2010/main" val="12895372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260648"/>
            <a:ext cx="8686800" cy="5819477"/>
          </a:xfrm>
        </p:spPr>
        <p:txBody>
          <a:bodyPr/>
          <a:lstStyle/>
          <a:p>
            <a:pPr marL="0" indent="0">
              <a:buNone/>
            </a:pPr>
            <a:r>
              <a:rPr lang="ar-IQ" sz="1800" b="1" dirty="0"/>
              <a:t>مرحلة التسويق والتوزيع:</a:t>
            </a:r>
          </a:p>
          <a:p>
            <a:pPr marL="0" indent="0">
              <a:buNone/>
            </a:pPr>
            <a:r>
              <a:rPr lang="ar-IQ" sz="1800" b="1" dirty="0"/>
              <a:t>وهي المرحلة الهادفة إلى تسويق وتوزيع النفط بصورته خاما أو منتجات نفطية إلى مناطق وأماكن استعماله واستهلاكه القريبة والبعيدة وعلى النطاق المحلي أو الإقليمي أو العالمي. تكون مراكز التوزيع مراكز رئيسية أو فرعية وبتوفير كافة معدات وأدوات وأماكن الاستلام والتخزين للنفط الخام أو المنتجات النفطية وإعادة التوزيع.</a:t>
            </a:r>
          </a:p>
          <a:p>
            <a:pPr marL="0" indent="0">
              <a:buNone/>
            </a:pPr>
            <a:r>
              <a:rPr lang="ar-IQ" sz="1800" b="1" dirty="0"/>
              <a:t>مرحلة التصنيع البتروكيمياوية:</a:t>
            </a:r>
          </a:p>
          <a:p>
            <a:pPr marL="0" indent="0">
              <a:buNone/>
            </a:pPr>
            <a:r>
              <a:rPr lang="ar-IQ" sz="1800" b="1" dirty="0"/>
              <a:t>وهي المرحلة الهادفة إلى تحويل وتصنيع المنتجات السلعية النفطية إلى منتجات سلعية بتروكيماوية مختلفة ومتنوعة تعد بالمئات، كالأسمدة الزراعية والمنظفات والمبيدات والأصباغ والمواد البلاستيكية والأنسجة الاصطناعية .... الخ. تضم هذه المرحلة عددا واسعا وغير محدود من النشاطات الاقتصادية والصناعية المهمة والحيوية في المجال الاقتصادي الوطني أو العالمي (لم يبدأ ظهورها للوجود إلا منذ فترة الثلاثينات من القرن العشرين وفي بعض الأقطار كالولايات المتحدة الأمريكية و ألمانيا ..) .</a:t>
            </a:r>
          </a:p>
          <a:p>
            <a:pPr marL="0" indent="0">
              <a:buNone/>
            </a:pPr>
            <a:endParaRPr lang="ar-IQ" sz="1800" b="1" dirty="0"/>
          </a:p>
        </p:txBody>
      </p:sp>
    </p:spTree>
    <p:extLst>
      <p:ext uri="{BB962C8B-B14F-4D97-AF65-F5344CB8AC3E}">
        <p14:creationId xmlns:p14="http://schemas.microsoft.com/office/powerpoint/2010/main" val="368895359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1221</TotalTime>
  <Words>1116</Words>
  <Application>Microsoft Office PowerPoint</Application>
  <PresentationFormat>عرض على الشاشة (3:4)‏</PresentationFormat>
  <Paragraphs>45</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رحلة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icc</dc:creator>
  <cp:lastModifiedBy>almarsa</cp:lastModifiedBy>
  <cp:revision>155</cp:revision>
  <dcterms:created xsi:type="dcterms:W3CDTF">2013-04-17T19:57:04Z</dcterms:created>
  <dcterms:modified xsi:type="dcterms:W3CDTF">2018-12-26T03:22:05Z</dcterms:modified>
</cp:coreProperties>
</file>